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1" r:id="rId2"/>
    <p:sldId id="257" r:id="rId3"/>
    <p:sldId id="262" r:id="rId4"/>
    <p:sldId id="264" r:id="rId5"/>
    <p:sldId id="263" r:id="rId6"/>
    <p:sldId id="265" r:id="rId7"/>
    <p:sldId id="266" r:id="rId8"/>
    <p:sldId id="267" r:id="rId9"/>
    <p:sldId id="268" r:id="rId10"/>
    <p:sldId id="269" r:id="rId11"/>
    <p:sldId id="256" r:id="rId12"/>
    <p:sldId id="260" r:id="rId13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>
        <p:scale>
          <a:sx n="64" d="100"/>
          <a:sy n="64" d="100"/>
        </p:scale>
        <p:origin x="1700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EF5E113C-CCB4-47AD-B57B-0E8F9FEB44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/>
              <a:t>kkkkkkkkkkkk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7286643-F5E6-4AE9-ADD1-D7F5180D511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6BD5D-5320-456C-8EF6-CBADDC5CA0F4}" type="datetimeFigureOut">
              <a:rPr lang="en-GB" smtClean="0"/>
              <a:t>18/03/2021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644F83B-4A96-40E0-A7A6-1DE2F46FDD6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7480360-90A7-4537-A264-0331F49FE94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093B0-CFDA-45E7-831A-097C499CEE20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70319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/>
              <a:t>kkkkkkkkkkkk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907CF-E7EF-42D9-AEE8-BEE6E4863D50}" type="datetimeFigureOut">
              <a:rPr lang="en-GB" smtClean="0"/>
              <a:t>18/03/2021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EA63B-44C3-415F-BC89-2F02480B0C53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013176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2622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Maitan,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Medvedec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Megler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Paone</a:t>
            </a:r>
          </a:p>
          <a:p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0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0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62042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EMBEDDED SYSTEMS PROJECT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>
                <a:solidFill>
                  <a:schemeClr val="bg1"/>
                </a:solidFill>
              </a:rPr>
              <a:t>Maitan</a:t>
            </a:r>
            <a:r>
              <a:rPr lang="it-IT" dirty="0">
                <a:solidFill>
                  <a:schemeClr val="bg1"/>
                </a:solidFill>
              </a:rPr>
              <a:t>, </a:t>
            </a:r>
            <a:r>
              <a:rPr lang="it-IT" dirty="0" err="1">
                <a:solidFill>
                  <a:schemeClr val="bg1"/>
                </a:solidFill>
              </a:rPr>
              <a:t>Medvedec</a:t>
            </a:r>
            <a:r>
              <a:rPr lang="it-IT" dirty="0">
                <a:solidFill>
                  <a:schemeClr val="bg1"/>
                </a:solidFill>
              </a:rPr>
              <a:t>, </a:t>
            </a:r>
            <a:r>
              <a:rPr lang="it-IT" dirty="0" err="1">
                <a:solidFill>
                  <a:schemeClr val="bg1"/>
                </a:solidFill>
              </a:rPr>
              <a:t>Megler</a:t>
            </a:r>
            <a:r>
              <a:rPr lang="it-IT" dirty="0">
                <a:solidFill>
                  <a:schemeClr val="bg1"/>
                </a:solidFill>
              </a:rPr>
              <a:t>, Paone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0C2241-1791-469B-8D55-EEDC40578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TESTBENCH</a:t>
            </a:r>
            <a:endParaRPr lang="en-GB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A708D1-D7B8-46DD-81B9-534C0FD77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1769533"/>
          </a:xfrm>
        </p:spPr>
        <p:txBody>
          <a:bodyPr>
            <a:normAutofit fontScale="85000" lnSpcReduction="20000"/>
          </a:bodyPr>
          <a:lstStyle/>
          <a:p>
            <a:r>
              <a:rPr lang="it-IT" b="1" dirty="0"/>
              <a:t>UART </a:t>
            </a:r>
          </a:p>
          <a:p>
            <a:r>
              <a:rPr lang="en-GB" dirty="0"/>
              <a:t>The sequence of frames in the UART protocol consists of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Start / Stop bits </a:t>
            </a:r>
            <a:r>
              <a:rPr lang="it-IT" dirty="0">
                <a:sym typeface="Wingdings" panose="05000000000000000000" pitchFamily="2" charset="2"/>
              </a:rPr>
              <a:t> </a:t>
            </a:r>
            <a:r>
              <a:rPr lang="it-IT" dirty="0"/>
              <a:t>0/1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Data bits </a:t>
            </a:r>
            <a:r>
              <a:rPr lang="it-IT" dirty="0">
                <a:sym typeface="Wingdings" panose="05000000000000000000" pitchFamily="2" charset="2"/>
              </a:rPr>
              <a:t> </a:t>
            </a:r>
            <a:r>
              <a:rPr lang="it-IT" dirty="0" err="1">
                <a:sym typeface="Wingdings" panose="05000000000000000000" pitchFamily="2" charset="2"/>
              </a:rPr>
              <a:t>binary</a:t>
            </a:r>
            <a:r>
              <a:rPr lang="it-IT" dirty="0">
                <a:sym typeface="Wingdings" panose="05000000000000000000" pitchFamily="2" charset="2"/>
              </a:rPr>
              <a:t> format of </a:t>
            </a:r>
            <a:r>
              <a:rPr lang="it-IT" dirty="0" err="1">
                <a:sym typeface="Wingdings" panose="05000000000000000000" pitchFamily="2" charset="2"/>
              </a:rPr>
              <a:t>character</a:t>
            </a:r>
            <a:endParaRPr lang="it-IT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>
                <a:sym typeface="Wingdings" panose="05000000000000000000" pitchFamily="2" charset="2"/>
              </a:rPr>
              <a:t>We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read</a:t>
            </a:r>
            <a:r>
              <a:rPr lang="it-IT" dirty="0">
                <a:sym typeface="Wingdings" panose="05000000000000000000" pitchFamily="2" charset="2"/>
              </a:rPr>
              <a:t> the </a:t>
            </a:r>
            <a:r>
              <a:rPr lang="it-IT" dirty="0" err="1">
                <a:sym typeface="Wingdings" panose="05000000000000000000" pitchFamily="2" charset="2"/>
              </a:rPr>
              <a:t>binary</a:t>
            </a:r>
            <a:r>
              <a:rPr lang="it-IT" dirty="0">
                <a:sym typeface="Wingdings" panose="05000000000000000000" pitchFamily="2" charset="2"/>
              </a:rPr>
              <a:t> format of ‘u’ </a:t>
            </a:r>
            <a:r>
              <a:rPr lang="it-IT" dirty="0" err="1">
                <a:sym typeface="Wingdings" panose="05000000000000000000" pitchFamily="2" charset="2"/>
              </a:rPr>
              <a:t>as</a:t>
            </a:r>
            <a:r>
              <a:rPr lang="it-IT" dirty="0">
                <a:sym typeface="Wingdings" panose="05000000000000000000" pitchFamily="2" charset="2"/>
              </a:rPr>
              <a:t> the </a:t>
            </a:r>
            <a:r>
              <a:rPr lang="it-IT" dirty="0" err="1">
                <a:sym typeface="Wingdings" panose="05000000000000000000" pitchFamily="2" charset="2"/>
              </a:rPr>
              <a:t>arrow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says</a:t>
            </a:r>
            <a:r>
              <a:rPr lang="it-IT" dirty="0">
                <a:sym typeface="Wingdings" panose="05000000000000000000" pitchFamily="2" charset="2"/>
              </a:rPr>
              <a:t>: </a:t>
            </a:r>
            <a:r>
              <a:rPr lang="it-IT" dirty="0" err="1">
                <a:sym typeface="Wingdings" panose="05000000000000000000" pitchFamily="2" charset="2"/>
              </a:rPr>
              <a:t>strating</a:t>
            </a:r>
            <a:r>
              <a:rPr lang="it-IT" dirty="0">
                <a:sym typeface="Wingdings" panose="05000000000000000000" pitchFamily="2" charset="2"/>
              </a:rPr>
              <a:t> from the bit </a:t>
            </a:r>
            <a:r>
              <a:rPr lang="it-IT" dirty="0" err="1">
                <a:sym typeface="Wingdings" panose="05000000000000000000" pitchFamily="2" charset="2"/>
              </a:rPr>
              <a:t>before</a:t>
            </a:r>
            <a:r>
              <a:rPr lang="it-IT" dirty="0">
                <a:sym typeface="Wingdings" panose="05000000000000000000" pitchFamily="2" charset="2"/>
              </a:rPr>
              <a:t> stop bit to the bit after the start bit 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3DCFB85-2DBE-483C-B889-F7174AF85F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29" t="80710" r="58272" b="1321"/>
          <a:stretch/>
        </p:blipFill>
        <p:spPr>
          <a:xfrm>
            <a:off x="1450412" y="3369733"/>
            <a:ext cx="6337301" cy="246379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3856DFE5-96B2-4450-B9C8-338D128F702A}"/>
              </a:ext>
            </a:extLst>
          </p:cNvPr>
          <p:cNvSpPr txBox="1"/>
          <p:nvPr/>
        </p:nvSpPr>
        <p:spPr>
          <a:xfrm>
            <a:off x="2616200" y="4133334"/>
            <a:ext cx="5477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start     1       0       1       0        1      1      1  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lang="it-IT" dirty="0">
                <a:solidFill>
                  <a:schemeClr val="bg1"/>
                </a:solidFill>
              </a:rPr>
              <a:t>    0    stop  </a:t>
            </a:r>
            <a:endParaRPr lang="en-GB" dirty="0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25CA4E7-FFDD-493E-9EF2-03838ED99E07}"/>
              </a:ext>
            </a:extLst>
          </p:cNvPr>
          <p:cNvCxnSpPr>
            <a:cxnSpLocks/>
          </p:cNvCxnSpPr>
          <p:nvPr/>
        </p:nvCxnSpPr>
        <p:spPr>
          <a:xfrm flipH="1">
            <a:off x="3208867" y="4690534"/>
            <a:ext cx="388881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3459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0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0" y="5743575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/>
              <a:t>OUTLINE</a:t>
            </a:r>
            <a:endParaRPr lang="it-IT" sz="36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HARDWARE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2000" dirty="0"/>
              <a:t>GPIO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2000" dirty="0"/>
              <a:t>TIMER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2000" dirty="0"/>
              <a:t>INTERRUPT</a:t>
            </a:r>
          </a:p>
          <a:p>
            <a:pPr lvl="1" indent="0">
              <a:buNone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SOFTWARE 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2000" dirty="0"/>
              <a:t>DECODING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2000" dirty="0"/>
              <a:t>ENCRYPTING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2000" dirty="0"/>
              <a:t>ENCODING</a:t>
            </a:r>
          </a:p>
          <a:p>
            <a:pPr lvl="1" indent="0">
              <a:buNone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TESTBENCH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The project </a:t>
            </a:r>
            <a:r>
              <a:rPr lang="it-IT" sz="2000" dirty="0" err="1"/>
              <a:t>addresses</a:t>
            </a:r>
            <a:r>
              <a:rPr lang="it-IT" sz="2000" dirty="0"/>
              <a:t> the </a:t>
            </a:r>
            <a:r>
              <a:rPr lang="it-IT" sz="2000" dirty="0" err="1"/>
              <a:t>problem</a:t>
            </a:r>
            <a:r>
              <a:rPr lang="it-IT" sz="2000" dirty="0"/>
              <a:t> of </a:t>
            </a:r>
            <a:r>
              <a:rPr lang="it-IT" sz="2000" dirty="0" err="1"/>
              <a:t>encryption</a:t>
            </a:r>
            <a:r>
              <a:rPr lang="it-IT" sz="2000" dirty="0"/>
              <a:t> of a </a:t>
            </a:r>
            <a:r>
              <a:rPr lang="it-IT" sz="2000" dirty="0" err="1"/>
              <a:t>plain</a:t>
            </a:r>
            <a:r>
              <a:rPr lang="it-IT" sz="2000" dirty="0"/>
              <a:t> text in </a:t>
            </a:r>
            <a:r>
              <a:rPr lang="it-IT" sz="2000" dirty="0" err="1"/>
              <a:t>microcontroller</a:t>
            </a:r>
            <a:r>
              <a:rPr lang="it-IT" sz="2000" dirty="0"/>
              <a:t> </a:t>
            </a:r>
            <a:r>
              <a:rPr lang="it-IT" sz="2000" dirty="0" err="1"/>
              <a:t>based</a:t>
            </a:r>
            <a:r>
              <a:rPr lang="it-IT" sz="2000" dirty="0"/>
              <a:t> </a:t>
            </a:r>
            <a:r>
              <a:rPr lang="it-IT" sz="2000" dirty="0" err="1"/>
              <a:t>application</a:t>
            </a:r>
            <a:r>
              <a:rPr lang="it-IT" sz="2000" dirty="0"/>
              <a:t>.</a:t>
            </a:r>
          </a:p>
          <a:p>
            <a:endParaRPr lang="it-IT" sz="2000" dirty="0"/>
          </a:p>
          <a:p>
            <a:r>
              <a:rPr lang="it-IT" sz="2000" dirty="0"/>
              <a:t>The core of </a:t>
            </a:r>
            <a:r>
              <a:rPr lang="it-IT" sz="2000" dirty="0" err="1"/>
              <a:t>application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thus</a:t>
            </a:r>
            <a:r>
              <a:rPr lang="it-IT" sz="2000" dirty="0"/>
              <a:t> </a:t>
            </a:r>
            <a:r>
              <a:rPr lang="it-IT" sz="2000" dirty="0" err="1"/>
              <a:t>composed</a:t>
            </a:r>
            <a:r>
              <a:rPr lang="it-IT" sz="2000" dirty="0"/>
              <a:t> of </a:t>
            </a:r>
            <a:r>
              <a:rPr lang="it-IT" sz="2000" dirty="0" err="1"/>
              <a:t>three</a:t>
            </a:r>
            <a:r>
              <a:rPr lang="it-IT" sz="2000" dirty="0"/>
              <a:t> </a:t>
            </a:r>
            <a:r>
              <a:rPr lang="it-IT" sz="2000" dirty="0" err="1"/>
              <a:t>main</a:t>
            </a:r>
            <a:r>
              <a:rPr lang="it-IT" sz="2000" dirty="0"/>
              <a:t> tasks: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 err="1"/>
              <a:t>Acquire</a:t>
            </a:r>
            <a:r>
              <a:rPr lang="it-IT" sz="2000" dirty="0"/>
              <a:t> </a:t>
            </a:r>
            <a:r>
              <a:rPr lang="it-IT" sz="2000" dirty="0" err="1"/>
              <a:t>plain</a:t>
            </a:r>
            <a:r>
              <a:rPr lang="it-IT" sz="2000" dirty="0"/>
              <a:t> text in input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Generate </a:t>
            </a:r>
            <a:r>
              <a:rPr lang="it-IT" sz="2000" dirty="0" err="1"/>
              <a:t>cipher</a:t>
            </a:r>
            <a:r>
              <a:rPr lang="it-IT" sz="2000" dirty="0"/>
              <a:t>-text with the Caesar </a:t>
            </a:r>
            <a:r>
              <a:rPr lang="it-IT" sz="2000" dirty="0" err="1"/>
              <a:t>cipher</a:t>
            </a: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Display in output the </a:t>
            </a:r>
            <a:r>
              <a:rPr lang="it-IT" sz="2000" dirty="0" err="1"/>
              <a:t>outcome</a:t>
            </a:r>
            <a:r>
              <a:rPr lang="it-IT" sz="2000" dirty="0"/>
              <a:t> of the </a:t>
            </a:r>
            <a:r>
              <a:rPr lang="it-IT" sz="2000" dirty="0" err="1"/>
              <a:t>encryption</a:t>
            </a: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r>
              <a:rPr lang="it-IT" dirty="0"/>
              <a:t>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48446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The project </a:t>
            </a:r>
            <a:r>
              <a:rPr lang="it-IT" sz="2000" dirty="0" err="1"/>
              <a:t>addresses</a:t>
            </a:r>
            <a:r>
              <a:rPr lang="it-IT" sz="2000" dirty="0"/>
              <a:t> the </a:t>
            </a:r>
            <a:r>
              <a:rPr lang="it-IT" sz="2000" dirty="0" err="1"/>
              <a:t>problem</a:t>
            </a:r>
            <a:r>
              <a:rPr lang="it-IT" sz="2000" dirty="0"/>
              <a:t> of </a:t>
            </a:r>
            <a:r>
              <a:rPr lang="it-IT" sz="2000" dirty="0" err="1"/>
              <a:t>encryption</a:t>
            </a:r>
            <a:r>
              <a:rPr lang="it-IT" sz="2000" dirty="0"/>
              <a:t> of a </a:t>
            </a:r>
            <a:r>
              <a:rPr lang="it-IT" sz="2000" dirty="0" err="1"/>
              <a:t>plain</a:t>
            </a:r>
            <a:r>
              <a:rPr lang="it-IT" sz="2000" dirty="0"/>
              <a:t> text in </a:t>
            </a:r>
            <a:r>
              <a:rPr lang="it-IT" sz="2000" dirty="0" err="1"/>
              <a:t>microcontroller</a:t>
            </a:r>
            <a:r>
              <a:rPr lang="it-IT" sz="2000" dirty="0"/>
              <a:t> </a:t>
            </a:r>
            <a:r>
              <a:rPr lang="it-IT" sz="2000" dirty="0" err="1"/>
              <a:t>based</a:t>
            </a:r>
            <a:r>
              <a:rPr lang="it-IT" sz="2000" dirty="0"/>
              <a:t> </a:t>
            </a:r>
            <a:r>
              <a:rPr lang="it-IT" sz="2000" dirty="0" err="1"/>
              <a:t>application</a:t>
            </a:r>
            <a:r>
              <a:rPr lang="it-IT" sz="2000" dirty="0"/>
              <a:t>.</a:t>
            </a:r>
          </a:p>
          <a:p>
            <a:endParaRPr lang="it-IT" sz="2000" dirty="0"/>
          </a:p>
          <a:p>
            <a:r>
              <a:rPr lang="it-IT" sz="2000" dirty="0"/>
              <a:t>The core of </a:t>
            </a:r>
            <a:r>
              <a:rPr lang="it-IT" sz="2000" dirty="0" err="1"/>
              <a:t>application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thus</a:t>
            </a:r>
            <a:r>
              <a:rPr lang="it-IT" sz="2000" dirty="0"/>
              <a:t> </a:t>
            </a:r>
            <a:r>
              <a:rPr lang="it-IT" sz="2000" dirty="0" err="1"/>
              <a:t>composed</a:t>
            </a:r>
            <a:r>
              <a:rPr lang="it-IT" sz="2000" dirty="0"/>
              <a:t> of </a:t>
            </a:r>
            <a:r>
              <a:rPr lang="it-IT" sz="2000" dirty="0" err="1"/>
              <a:t>three</a:t>
            </a:r>
            <a:r>
              <a:rPr lang="it-IT" sz="2000" dirty="0"/>
              <a:t> </a:t>
            </a:r>
            <a:r>
              <a:rPr lang="it-IT" sz="2000" dirty="0" err="1"/>
              <a:t>main</a:t>
            </a:r>
            <a:r>
              <a:rPr lang="it-IT" sz="2000" dirty="0"/>
              <a:t> tasks: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 err="1"/>
              <a:t>Acquire</a:t>
            </a:r>
            <a:r>
              <a:rPr lang="it-IT" sz="2000" dirty="0"/>
              <a:t> </a:t>
            </a:r>
            <a:r>
              <a:rPr lang="it-IT" sz="2000" dirty="0" err="1"/>
              <a:t>plain</a:t>
            </a:r>
            <a:r>
              <a:rPr lang="it-IT" sz="2000" dirty="0"/>
              <a:t> text in input </a:t>
            </a:r>
            <a:r>
              <a:rPr lang="it-IT" sz="2000" dirty="0">
                <a:sym typeface="Wingdings" panose="05000000000000000000" pitchFamily="2" charset="2"/>
              </a:rPr>
              <a:t> HARDWARE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2000" dirty="0" err="1">
                <a:sym typeface="Wingdings" panose="05000000000000000000" pitchFamily="2" charset="2"/>
              </a:rPr>
              <a:t>Provide</a:t>
            </a:r>
            <a:r>
              <a:rPr lang="it-IT" sz="2000" dirty="0">
                <a:sym typeface="Wingdings" panose="05000000000000000000" pitchFamily="2" charset="2"/>
              </a:rPr>
              <a:t> the Morse </a:t>
            </a:r>
            <a:r>
              <a:rPr lang="it-IT" sz="2000" dirty="0" err="1">
                <a:sym typeface="Wingdings" panose="05000000000000000000" pitchFamily="2" charset="2"/>
              </a:rPr>
              <a:t>message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using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push-buttons</a:t>
            </a:r>
            <a:r>
              <a:rPr lang="it-IT" sz="2000" dirty="0">
                <a:sym typeface="Wingdings" panose="05000000000000000000" pitchFamily="2" charset="2"/>
              </a:rPr>
              <a:t> on the board</a:t>
            </a: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Generate </a:t>
            </a:r>
            <a:r>
              <a:rPr lang="it-IT" sz="2000" dirty="0" err="1"/>
              <a:t>cipher</a:t>
            </a:r>
            <a:r>
              <a:rPr lang="it-IT" sz="2000" dirty="0"/>
              <a:t>-text with the Caesar </a:t>
            </a:r>
            <a:r>
              <a:rPr lang="it-IT" sz="2000" dirty="0" err="1"/>
              <a:t>cipher</a:t>
            </a:r>
            <a:r>
              <a:rPr lang="it-IT" sz="2000" dirty="0"/>
              <a:t> </a:t>
            </a:r>
            <a:r>
              <a:rPr lang="it-IT" sz="2000" dirty="0">
                <a:sym typeface="Wingdings" panose="05000000000000000000" pitchFamily="2" charset="2"/>
              </a:rPr>
              <a:t> SOFTWARE</a:t>
            </a: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Display in output the </a:t>
            </a:r>
            <a:r>
              <a:rPr lang="it-IT" sz="2000" dirty="0" err="1"/>
              <a:t>outcome</a:t>
            </a:r>
            <a:r>
              <a:rPr lang="it-IT" sz="2000" dirty="0"/>
              <a:t> of the </a:t>
            </a:r>
            <a:r>
              <a:rPr lang="it-IT" sz="2000" dirty="0" err="1"/>
              <a:t>encryption</a:t>
            </a:r>
            <a:r>
              <a:rPr lang="it-IT" sz="2000" dirty="0"/>
              <a:t> </a:t>
            </a:r>
            <a:r>
              <a:rPr lang="it-IT" sz="2000" dirty="0">
                <a:sym typeface="Wingdings" panose="05000000000000000000" pitchFamily="2" charset="2"/>
              </a:rPr>
              <a:t> HARDWARE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2000" dirty="0">
                <a:sym typeface="Wingdings" panose="05000000000000000000" pitchFamily="2" charset="2"/>
              </a:rPr>
              <a:t>Output the </a:t>
            </a:r>
            <a:r>
              <a:rPr lang="it-IT" sz="2000" dirty="0" err="1">
                <a:sym typeface="Wingdings" panose="05000000000000000000" pitchFamily="2" charset="2"/>
              </a:rPr>
              <a:t>cipher</a:t>
            </a:r>
            <a:r>
              <a:rPr lang="it-IT" sz="2000" dirty="0">
                <a:sym typeface="Wingdings" panose="05000000000000000000" pitchFamily="2" charset="2"/>
              </a:rPr>
              <a:t>-text in Morse </a:t>
            </a:r>
            <a:r>
              <a:rPr lang="it-IT" sz="2000" dirty="0" err="1">
                <a:sym typeface="Wingdings" panose="05000000000000000000" pitchFamily="2" charset="2"/>
              </a:rPr>
              <a:t>using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LEDs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613171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787061-DD02-46C6-8E39-D6B2D5722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HARDWARE</a:t>
            </a:r>
            <a:endParaRPr lang="en-GB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654848-AF36-42A8-8079-5C32832AC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GPIO: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the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GPIOs</a:t>
            </a:r>
            <a:r>
              <a:rPr lang="it-IT" dirty="0"/>
              <a:t> </a:t>
            </a:r>
            <a:r>
              <a:rPr lang="it-IT" dirty="0" err="1"/>
              <a:t>located</a:t>
            </a:r>
            <a:r>
              <a:rPr lang="it-IT" dirty="0"/>
              <a:t> on the board</a:t>
            </a: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it-IT" dirty="0"/>
              <a:t>GPIO_0 </a:t>
            </a:r>
            <a:r>
              <a:rPr lang="it-IT" dirty="0">
                <a:sym typeface="Wingdings" panose="05000000000000000000" pitchFamily="2" charset="2"/>
              </a:rPr>
              <a:t> </a:t>
            </a:r>
            <a:r>
              <a:rPr lang="it-IT" dirty="0" err="1">
                <a:sym typeface="Wingdings" panose="05000000000000000000" pitchFamily="2" charset="2"/>
              </a:rPr>
              <a:t>communicates</a:t>
            </a:r>
            <a:r>
              <a:rPr lang="it-IT" dirty="0">
                <a:sym typeface="Wingdings" panose="05000000000000000000" pitchFamily="2" charset="2"/>
              </a:rPr>
              <a:t> with </a:t>
            </a:r>
            <a:r>
              <a:rPr lang="it-IT" dirty="0" err="1">
                <a:sym typeface="Wingdings" panose="05000000000000000000" pitchFamily="2" charset="2"/>
              </a:rPr>
              <a:t>LEDs</a:t>
            </a:r>
            <a:endParaRPr lang="it-IT" dirty="0"/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it-IT" dirty="0"/>
              <a:t>GPIO_1 </a:t>
            </a:r>
            <a:r>
              <a:rPr lang="it-IT" dirty="0">
                <a:sym typeface="Wingdings" panose="05000000000000000000" pitchFamily="2" charset="2"/>
              </a:rPr>
              <a:t> </a:t>
            </a:r>
            <a:r>
              <a:rPr lang="it-IT" dirty="0" err="1">
                <a:sym typeface="Wingdings" panose="05000000000000000000" pitchFamily="2" charset="2"/>
              </a:rPr>
              <a:t>bound</a:t>
            </a:r>
            <a:r>
              <a:rPr lang="it-IT" dirty="0">
                <a:sym typeface="Wingdings" panose="05000000000000000000" pitchFamily="2" charset="2"/>
              </a:rPr>
              <a:t> to the </a:t>
            </a:r>
            <a:r>
              <a:rPr lang="it-IT" dirty="0" err="1">
                <a:sym typeface="Wingdings" panose="05000000000000000000" pitchFamily="2" charset="2"/>
              </a:rPr>
              <a:t>push-buttons</a:t>
            </a:r>
            <a:endParaRPr lang="it-IT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TIMER: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the </a:t>
            </a:r>
            <a:r>
              <a:rPr lang="it-IT" i="1" dirty="0" err="1"/>
              <a:t>systick</a:t>
            </a:r>
            <a:r>
              <a:rPr lang="it-IT" i="1" dirty="0"/>
              <a:t> timer </a:t>
            </a:r>
            <a:r>
              <a:rPr lang="it-IT" dirty="0"/>
              <a:t>to </a:t>
            </a:r>
            <a:r>
              <a:rPr lang="it-IT" dirty="0" err="1"/>
              <a:t>measure</a:t>
            </a:r>
            <a:r>
              <a:rPr lang="it-IT" dirty="0"/>
              <a:t> the time </a:t>
            </a:r>
            <a:r>
              <a:rPr lang="it-IT" dirty="0" err="1"/>
              <a:t>when</a:t>
            </a:r>
            <a:r>
              <a:rPr lang="it-IT" dirty="0"/>
              <a:t> a </a:t>
            </a:r>
            <a:r>
              <a:rPr lang="it-IT" dirty="0" err="1"/>
              <a:t>button</a:t>
            </a:r>
            <a:r>
              <a:rPr lang="it-IT" dirty="0"/>
              <a:t> pressure </a:t>
            </a:r>
            <a:r>
              <a:rPr lang="it-IT" dirty="0" err="1"/>
              <a:t>occurs</a:t>
            </a:r>
            <a:r>
              <a:rPr lang="it-IT" dirty="0"/>
              <a:t> 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understand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a </a:t>
            </a:r>
            <a:r>
              <a:rPr lang="it-IT" dirty="0" err="1"/>
              <a:t>signal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long or short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7594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D840A7-6EF3-4A3C-966B-99BF7DD25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HARDWARE</a:t>
            </a:r>
            <a:endParaRPr lang="en-GB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32F9FE6-1A3F-41FC-B700-418EE6E0B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INTERRUPT: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Generates</a:t>
            </a:r>
            <a:r>
              <a:rPr lang="it-IT" dirty="0"/>
              <a:t> a </a:t>
            </a:r>
            <a:r>
              <a:rPr lang="it-IT" dirty="0" err="1"/>
              <a:t>signal</a:t>
            </a:r>
            <a:r>
              <a:rPr lang="it-IT" dirty="0"/>
              <a:t> event </a:t>
            </a:r>
            <a:r>
              <a:rPr lang="it-IT" dirty="0" err="1"/>
              <a:t>that</a:t>
            </a:r>
            <a:r>
              <a:rPr lang="it-IT" dirty="0"/>
              <a:t> stop the </a:t>
            </a:r>
            <a:r>
              <a:rPr lang="it-IT" dirty="0" err="1"/>
              <a:t>normal</a:t>
            </a:r>
            <a:r>
              <a:rPr lang="it-IT" dirty="0"/>
              <a:t> </a:t>
            </a:r>
            <a:r>
              <a:rPr lang="it-IT" dirty="0" err="1"/>
              <a:t>exeution</a:t>
            </a:r>
            <a:r>
              <a:rPr lang="it-IT" dirty="0"/>
              <a:t> of the </a:t>
            </a:r>
            <a:r>
              <a:rPr lang="it-IT" dirty="0" err="1"/>
              <a:t>instruction</a:t>
            </a:r>
            <a:r>
              <a:rPr lang="it-IT" dirty="0"/>
              <a:t> flow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Each</a:t>
            </a:r>
            <a:r>
              <a:rPr lang="it-IT" dirty="0"/>
              <a:t> GPIO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own</a:t>
            </a:r>
            <a:r>
              <a:rPr lang="it-IT" dirty="0"/>
              <a:t> </a:t>
            </a:r>
            <a:r>
              <a:rPr lang="it-IT" dirty="0" err="1"/>
              <a:t>handler</a:t>
            </a:r>
            <a:r>
              <a:rPr lang="it-IT" dirty="0"/>
              <a:t> 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react</a:t>
            </a:r>
            <a:r>
              <a:rPr lang="it-IT" dirty="0"/>
              <a:t> to the events </a:t>
            </a:r>
            <a:endParaRPr lang="it-IT" dirty="0">
              <a:sym typeface="Wingdings" panose="05000000000000000000" pitchFamily="2" charset="2"/>
            </a:endParaRP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it-IT" dirty="0"/>
              <a:t>GPIO_1 </a:t>
            </a:r>
            <a:r>
              <a:rPr lang="it-IT" dirty="0" err="1"/>
              <a:t>handler</a:t>
            </a:r>
            <a:r>
              <a:rPr lang="it-IT" dirty="0"/>
              <a:t> </a:t>
            </a:r>
            <a:r>
              <a:rPr lang="it-IT" dirty="0" err="1"/>
              <a:t>manages</a:t>
            </a:r>
            <a:r>
              <a:rPr lang="it-IT" dirty="0"/>
              <a:t> </a:t>
            </a:r>
            <a:r>
              <a:rPr lang="it-IT" dirty="0" err="1"/>
              <a:t>button</a:t>
            </a:r>
            <a:r>
              <a:rPr lang="it-IT" dirty="0"/>
              <a:t> pressure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i="1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i="1" dirty="0" err="1"/>
              <a:t>Systick</a:t>
            </a:r>
            <a:r>
              <a:rPr lang="it-IT" dirty="0"/>
              <a:t> </a:t>
            </a:r>
            <a:r>
              <a:rPr lang="it-IT" dirty="0" err="1"/>
              <a:t>handler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the timer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expired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9050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A0567D-4F71-41D4-A858-F3A916B92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>
                <a:solidFill>
                  <a:prstClr val="white"/>
                </a:solidFill>
              </a:rPr>
              <a:t>SOFT</a:t>
            </a:r>
            <a:r>
              <a:rPr kumimoji="0" lang="it-IT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WARE</a:t>
            </a:r>
            <a:endParaRPr lang="en-GB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42EF23-5CBE-48E7-9974-494E9DFCE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software takes care of receiving the input characters and handling them through a “pipeline” composed by three main steps</a:t>
            </a:r>
            <a:endParaRPr lang="it-IT" dirty="0"/>
          </a:p>
          <a:p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b="1" dirty="0" err="1"/>
              <a:t>Decoding</a:t>
            </a:r>
            <a:r>
              <a:rPr lang="it-IT" b="1" dirty="0"/>
              <a:t> </a:t>
            </a:r>
            <a:r>
              <a:rPr lang="it-IT" b="1" dirty="0">
                <a:sym typeface="Wingdings" panose="05000000000000000000" pitchFamily="2" charset="2"/>
              </a:rPr>
              <a:t> </a:t>
            </a:r>
            <a:r>
              <a:rPr lang="it-IT" dirty="0"/>
              <a:t>to build the word from Morse </a:t>
            </a:r>
            <a:r>
              <a:rPr lang="it-IT" dirty="0" err="1"/>
              <a:t>signals</a:t>
            </a:r>
            <a:r>
              <a:rPr lang="it-IT" dirty="0"/>
              <a:t> to a </a:t>
            </a:r>
            <a:r>
              <a:rPr lang="it-IT" dirty="0" err="1"/>
              <a:t>string</a:t>
            </a:r>
            <a:r>
              <a:rPr lang="it-IT" dirty="0"/>
              <a:t>  compose of ASCII </a:t>
            </a:r>
            <a:r>
              <a:rPr lang="it-IT" dirty="0" err="1"/>
              <a:t>characters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b="1" dirty="0" err="1"/>
              <a:t>Encrypting</a:t>
            </a:r>
            <a:r>
              <a:rPr lang="it-IT" b="1" dirty="0"/>
              <a:t> </a:t>
            </a:r>
            <a:r>
              <a:rPr lang="it-IT" b="1" dirty="0">
                <a:sym typeface="Wingdings" panose="05000000000000000000" pitchFamily="2" charset="2"/>
              </a:rPr>
              <a:t> </a:t>
            </a:r>
            <a:r>
              <a:rPr lang="it-IT" dirty="0">
                <a:sym typeface="Wingdings" panose="05000000000000000000" pitchFamily="2" charset="2"/>
              </a:rPr>
              <a:t>takes the word and </a:t>
            </a:r>
            <a:r>
              <a:rPr lang="it-IT" dirty="0" err="1">
                <a:sym typeface="Wingdings" panose="05000000000000000000" pitchFamily="2" charset="2"/>
              </a:rPr>
              <a:t>cipher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it</a:t>
            </a:r>
            <a:r>
              <a:rPr lang="it-IT" dirty="0">
                <a:sym typeface="Wingdings" panose="05000000000000000000" pitchFamily="2" charset="2"/>
              </a:rPr>
              <a:t> with Caesar </a:t>
            </a:r>
            <a:r>
              <a:rPr lang="it-IT" dirty="0" err="1">
                <a:sym typeface="Wingdings" panose="05000000000000000000" pitchFamily="2" charset="2"/>
              </a:rPr>
              <a:t>cipher</a:t>
            </a:r>
            <a:r>
              <a:rPr lang="it-IT" dirty="0">
                <a:sym typeface="Wingdings" panose="05000000000000000000" pitchFamily="2" charset="2"/>
              </a:rPr>
              <a:t> </a:t>
            </a:r>
            <a:endParaRPr lang="it-IT" b="1" dirty="0"/>
          </a:p>
          <a:p>
            <a:pPr marL="457200" indent="-457200">
              <a:buFont typeface="+mj-lt"/>
              <a:buAutoNum type="arabicPeriod"/>
            </a:pPr>
            <a:endParaRPr lang="it-IT" b="1" dirty="0"/>
          </a:p>
          <a:p>
            <a:pPr marL="457200" indent="-457200">
              <a:buFont typeface="+mj-lt"/>
              <a:buAutoNum type="arabicPeriod"/>
            </a:pPr>
            <a:r>
              <a:rPr lang="it-IT" b="1" dirty="0" err="1"/>
              <a:t>Encoding</a:t>
            </a:r>
            <a:r>
              <a:rPr lang="it-IT" b="1" dirty="0"/>
              <a:t> </a:t>
            </a:r>
            <a:r>
              <a:rPr lang="it-IT" b="1" dirty="0">
                <a:sym typeface="Wingdings" panose="05000000000000000000" pitchFamily="2" charset="2"/>
              </a:rPr>
              <a:t> </a:t>
            </a:r>
            <a:r>
              <a:rPr lang="it-IT" dirty="0" err="1">
                <a:sym typeface="Wingdings" panose="05000000000000000000" pitchFamily="2" charset="2"/>
              </a:rPr>
              <a:t>generates</a:t>
            </a:r>
            <a:r>
              <a:rPr lang="it-IT" dirty="0">
                <a:sym typeface="Wingdings" panose="05000000000000000000" pitchFamily="2" charset="2"/>
              </a:rPr>
              <a:t> a set of Morse </a:t>
            </a:r>
            <a:r>
              <a:rPr lang="it-IT" dirty="0" err="1">
                <a:sym typeface="Wingdings" panose="05000000000000000000" pitchFamily="2" charset="2"/>
              </a:rPr>
              <a:t>signals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starting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form</a:t>
            </a:r>
            <a:r>
              <a:rPr lang="it-IT" dirty="0">
                <a:sym typeface="Wingdings" panose="05000000000000000000" pitchFamily="2" charset="2"/>
              </a:rPr>
              <a:t> the </a:t>
            </a:r>
            <a:r>
              <a:rPr lang="it-IT" dirty="0" err="1">
                <a:sym typeface="Wingdings" panose="05000000000000000000" pitchFamily="2" charset="2"/>
              </a:rPr>
              <a:t>encrypted</a:t>
            </a:r>
            <a:r>
              <a:rPr lang="it-IT" dirty="0">
                <a:sym typeface="Wingdings" panose="05000000000000000000" pitchFamily="2" charset="2"/>
              </a:rPr>
              <a:t> ASCII </a:t>
            </a:r>
            <a:r>
              <a:rPr lang="it-IT" dirty="0" err="1">
                <a:sym typeface="Wingdings" panose="05000000000000000000" pitchFamily="2" charset="2"/>
              </a:rPr>
              <a:t>string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224416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42BD6E-EFAF-44CF-96B7-CE2A09BFE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TESTBENCH</a:t>
            </a:r>
            <a:endParaRPr lang="en-GB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15D7E0D-9BB5-43AE-B880-CB40D77D5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600200"/>
            <a:ext cx="4114800" cy="4525963"/>
          </a:xfrm>
        </p:spPr>
        <p:txBody>
          <a:bodyPr>
            <a:normAutofit/>
          </a:bodyPr>
          <a:lstStyle/>
          <a:p>
            <a:r>
              <a:rPr lang="it-IT" dirty="0" err="1"/>
              <a:t>We</a:t>
            </a:r>
            <a:r>
              <a:rPr lang="it-IT" dirty="0"/>
              <a:t> made </a:t>
            </a:r>
            <a:r>
              <a:rPr lang="it-IT" dirty="0" err="1"/>
              <a:t>several</a:t>
            </a:r>
            <a:r>
              <a:rPr lang="it-IT" dirty="0"/>
              <a:t> </a:t>
            </a:r>
            <a:r>
              <a:rPr lang="it-IT" dirty="0" err="1"/>
              <a:t>tests</a:t>
            </a:r>
            <a:r>
              <a:rPr lang="it-IT" dirty="0"/>
              <a:t> to check the </a:t>
            </a:r>
            <a:r>
              <a:rPr lang="it-IT" dirty="0" err="1"/>
              <a:t>hardaware’s</a:t>
            </a:r>
            <a:r>
              <a:rPr lang="it-IT" dirty="0"/>
              <a:t> </a:t>
            </a:r>
            <a:r>
              <a:rPr lang="it-IT" dirty="0" err="1"/>
              <a:t>behaviour</a:t>
            </a:r>
            <a:r>
              <a:rPr lang="it-IT" dirty="0"/>
              <a:t> with some input test</a:t>
            </a:r>
          </a:p>
          <a:p>
            <a:endParaRPr lang="it-IT" dirty="0"/>
          </a:p>
          <a:p>
            <a:r>
              <a:rPr lang="it-IT" dirty="0"/>
              <a:t>In the </a:t>
            </a:r>
            <a:r>
              <a:rPr lang="it-IT" dirty="0" err="1"/>
              <a:t>right</a:t>
            </a:r>
            <a:r>
              <a:rPr lang="it-IT" dirty="0"/>
              <a:t> picture </a:t>
            </a:r>
            <a:r>
              <a:rPr lang="it-IT" dirty="0" err="1"/>
              <a:t>it’s</a:t>
            </a:r>
            <a:r>
              <a:rPr lang="it-IT" dirty="0"/>
              <a:t> </a:t>
            </a:r>
            <a:r>
              <a:rPr lang="it-IT" dirty="0" err="1"/>
              <a:t>represented</a:t>
            </a:r>
            <a:r>
              <a:rPr lang="it-IT" dirty="0"/>
              <a:t> the code of </a:t>
            </a:r>
            <a:r>
              <a:rPr lang="it-IT" dirty="0" err="1"/>
              <a:t>button</a:t>
            </a:r>
            <a:r>
              <a:rPr lang="it-IT" dirty="0"/>
              <a:t> pressing </a:t>
            </a:r>
            <a:r>
              <a:rPr lang="it-IT" dirty="0" err="1"/>
              <a:t>simulation</a:t>
            </a:r>
            <a:r>
              <a:rPr lang="it-IT" dirty="0"/>
              <a:t>. In </a:t>
            </a:r>
            <a:r>
              <a:rPr lang="it-IT" dirty="0" err="1"/>
              <a:t>this</a:t>
            </a:r>
            <a:r>
              <a:rPr lang="it-IT" dirty="0"/>
              <a:t> case </a:t>
            </a:r>
            <a:r>
              <a:rPr lang="it-IT" dirty="0" err="1"/>
              <a:t>we</a:t>
            </a:r>
            <a:r>
              <a:rPr lang="it-IT" dirty="0"/>
              <a:t> are </a:t>
            </a:r>
            <a:r>
              <a:rPr lang="it-IT" dirty="0" err="1"/>
              <a:t>pushing</a:t>
            </a:r>
            <a:r>
              <a:rPr lang="it-IT" dirty="0"/>
              <a:t> the first </a:t>
            </a:r>
            <a:r>
              <a:rPr lang="it-IT" dirty="0" err="1"/>
              <a:t>button</a:t>
            </a:r>
            <a:r>
              <a:rPr lang="it-IT" dirty="0"/>
              <a:t> to generate the </a:t>
            </a:r>
            <a:r>
              <a:rPr lang="it-IT" dirty="0" err="1"/>
              <a:t>signals</a:t>
            </a:r>
            <a:r>
              <a:rPr lang="it-IT" dirty="0"/>
              <a:t> </a:t>
            </a:r>
            <a:r>
              <a:rPr lang="it-IT" dirty="0" err="1"/>
              <a:t>corresponding</a:t>
            </a:r>
            <a:r>
              <a:rPr lang="it-IT" dirty="0"/>
              <a:t> the ‘r’ </a:t>
            </a:r>
            <a:r>
              <a:rPr lang="it-IT" dirty="0" err="1"/>
              <a:t>letter</a:t>
            </a:r>
            <a:r>
              <a:rPr lang="it-IT" dirty="0"/>
              <a:t>, and the </a:t>
            </a:r>
            <a:r>
              <a:rPr lang="it-IT" dirty="0" err="1"/>
              <a:t>third</a:t>
            </a:r>
            <a:r>
              <a:rPr lang="it-IT" dirty="0"/>
              <a:t> </a:t>
            </a:r>
            <a:r>
              <a:rPr lang="it-IT" dirty="0" err="1"/>
              <a:t>button</a:t>
            </a:r>
            <a:r>
              <a:rPr lang="it-IT" dirty="0"/>
              <a:t> to </a:t>
            </a:r>
            <a:r>
              <a:rPr lang="it-IT" dirty="0" err="1"/>
              <a:t>notify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reach</a:t>
            </a:r>
            <a:r>
              <a:rPr lang="it-IT" dirty="0"/>
              <a:t> the end of the </a:t>
            </a:r>
            <a:r>
              <a:rPr lang="it-IT" dirty="0" err="1"/>
              <a:t>character</a:t>
            </a:r>
            <a:endParaRPr lang="it-IT" dirty="0"/>
          </a:p>
          <a:p>
            <a:endParaRPr lang="it-IT" dirty="0"/>
          </a:p>
          <a:p>
            <a:endParaRPr lang="en-GB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7FB580F-678A-4B67-A558-54254B16D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042" y="2079969"/>
            <a:ext cx="4172758" cy="317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347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884D28-925D-4529-88E7-27B12E76E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TESTBENCH</a:t>
            </a:r>
            <a:endParaRPr lang="en-GB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04E71F80-A61E-4FF6-B9DD-F78BA94FA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675" y="1441174"/>
            <a:ext cx="6334649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113177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418</TotalTime>
  <Words>480</Words>
  <Application>Microsoft Office PowerPoint</Application>
  <PresentationFormat>Presentazione su schermo (4:3)</PresentationFormat>
  <Paragraphs>84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6" baseType="lpstr">
      <vt:lpstr>Arial</vt:lpstr>
      <vt:lpstr>Calibri</vt:lpstr>
      <vt:lpstr>Wingdings</vt:lpstr>
      <vt:lpstr>POLI</vt:lpstr>
      <vt:lpstr>Titolo presentazione sottotitolo</vt:lpstr>
      <vt:lpstr>OUTLINE</vt:lpstr>
      <vt:lpstr>INTRODUCTION</vt:lpstr>
      <vt:lpstr>INTRODUCTION</vt:lpstr>
      <vt:lpstr>HARDWARE</vt:lpstr>
      <vt:lpstr>HARDWARE</vt:lpstr>
      <vt:lpstr>SOFTWARE</vt:lpstr>
      <vt:lpstr>TESTBENCH</vt:lpstr>
      <vt:lpstr>TESTBENCH</vt:lpstr>
      <vt:lpstr>TESTBENCH</vt:lpstr>
      <vt:lpstr>Presentazione standard di PowerPoint</vt:lpstr>
      <vt:lpstr>Firma convenzione  Politecnico di Milano e Veneranda Fabbrica del Duomo di Milano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Angelo Paone</cp:lastModifiedBy>
  <cp:revision>55</cp:revision>
  <dcterms:created xsi:type="dcterms:W3CDTF">2015-05-26T12:27:57Z</dcterms:created>
  <dcterms:modified xsi:type="dcterms:W3CDTF">2021-03-18T16:38:28Z</dcterms:modified>
</cp:coreProperties>
</file>

<file path=docProps/thumbnail.jpeg>
</file>